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6" r:id="rId2"/>
    <p:sldId id="257" r:id="rId3"/>
    <p:sldId id="258" r:id="rId4"/>
    <p:sldId id="260" r:id="rId5"/>
    <p:sldId id="261" r:id="rId6"/>
    <p:sldId id="262" r:id="rId7"/>
    <p:sldId id="259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8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64B0D2-757D-447E-BAAE-2E946F2FDFFD}" type="datetimeFigureOut">
              <a:rPr lang="en-US" smtClean="0"/>
              <a:t>5/31/2019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D4EB7D-188A-4252-85A9-680412D4CE1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17331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829289-F56B-4E2D-BD4A-595899A9AA1E}" type="datetimeFigureOut">
              <a:rPr lang="en-US" smtClean="0"/>
              <a:t>5/31/2019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905D87-9F80-44DE-991B-75FCA29532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37491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905D87-9F80-44DE-991B-75FCA295328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90353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7D6EC-5FA0-47BA-A54E-2251EBC571A4}" type="datetime1">
              <a:rPr lang="en-US" smtClean="0"/>
              <a:t>5/31/2019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202DA-7A3D-4220-B390-2DCBDDF9C4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71611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43AFF-3BEE-4F11-A88C-997F646DD7F3}" type="datetime1">
              <a:rPr lang="en-US" smtClean="0"/>
              <a:t>5/31/2019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202DA-7A3D-4220-B390-2DCBDDF9C4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4753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E0FA8E-A9D5-4839-A334-764BDC13D7A7}" type="datetime1">
              <a:rPr lang="en-US" smtClean="0"/>
              <a:t>5/31/2019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202DA-7A3D-4220-B390-2DCBDDF9C4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9676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C0DA2-BBEF-4C52-B1B1-9FC55CD92D62}" type="datetime1">
              <a:rPr lang="en-US" smtClean="0"/>
              <a:t>5/31/2019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202DA-7A3D-4220-B390-2DCBDDF9C4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9798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99593D-3F33-4D8A-9D4B-E9291E80EACE}" type="datetime1">
              <a:rPr lang="en-US" smtClean="0"/>
              <a:t>5/31/2019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202DA-7A3D-4220-B390-2DCBDDF9C4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32998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3B1A6-D76F-441F-B771-7DF71BDCF63E}" type="datetime1">
              <a:rPr lang="en-US" smtClean="0"/>
              <a:t>5/31/2019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202DA-7A3D-4220-B390-2DCBDDF9C4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1359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878929-0ED7-40F7-8D62-6330F9D71B53}" type="datetime1">
              <a:rPr lang="en-US" smtClean="0"/>
              <a:t>5/31/2019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202DA-7A3D-4220-B390-2DCBDDF9C4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80561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DE9449-2E5F-4355-8BE1-C6846BF6FE8C}" type="datetime1">
              <a:rPr lang="en-US" smtClean="0"/>
              <a:t>5/31/2019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202DA-7A3D-4220-B390-2DCBDDF9C4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148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9B6C6-36D3-4C38-9FEC-0EC781A16006}" type="datetime1">
              <a:rPr lang="en-US" smtClean="0"/>
              <a:t>5/31/2019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202DA-7A3D-4220-B390-2DCBDDF9C4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1145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F44643-1B1E-4F6D-9EDF-83CB040C8E59}" type="datetime1">
              <a:rPr lang="en-US" smtClean="0"/>
              <a:t>5/31/2019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202DA-7A3D-4220-B390-2DCBDDF9C4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7925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C37D8-5215-48AF-8616-F78AB435D87F}" type="datetime1">
              <a:rPr lang="en-US" smtClean="0"/>
              <a:t>5/31/2019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202DA-7A3D-4220-B390-2DCBDDF9C4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0911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62040A-9C0E-4970-8C09-30E464F61BF6}" type="datetime1">
              <a:rPr lang="en-US" smtClean="0"/>
              <a:t>5/31/2019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5202DA-7A3D-4220-B390-2DCBDDF9C4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300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loudflare.com/learning/ddos/glossary/malware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cloudflare.com/learning/ddos/glossary/denial-of-service/" TargetMode="External"/><Relationship Id="rId5" Type="http://schemas.openxmlformats.org/officeDocument/2006/relationships/hyperlink" Target="https://www.cloudflare.com/learning/ddos/glossary/tcp-ip/" TargetMode="External"/><Relationship Id="rId4" Type="http://schemas.openxmlformats.org/officeDocument/2006/relationships/hyperlink" Target="https://www.cloudflare.com/learning/ddos/what-is-a-ddos-botnet/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9378" y="0"/>
            <a:ext cx="9153378" cy="1470025"/>
          </a:xfrm>
          <a:solidFill>
            <a:schemeClr val="tx1"/>
          </a:solidFill>
        </p:spPr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DDoS(Distributed Denial-of-Service )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1752600"/>
            <a:ext cx="8305800" cy="3657600"/>
          </a:xfrm>
        </p:spPr>
        <p:txBody>
          <a:bodyPr>
            <a:normAutofit/>
          </a:bodyPr>
          <a:lstStyle/>
          <a:p>
            <a:pPr marL="457200" indent="-457200" algn="l">
              <a:buFont typeface="Wingdings" pitchFamily="2" charset="2"/>
              <a:buChar char="§"/>
            </a:pPr>
            <a:endParaRPr lang="en-US" b="1" smtClean="0">
              <a:solidFill>
                <a:schemeClr val="tx1"/>
              </a:solidFill>
            </a:endParaRPr>
          </a:p>
          <a:p>
            <a:pPr marL="571500" indent="-571500" algn="l">
              <a:buFont typeface="Wingdings" pitchFamily="2" charset="2"/>
              <a:buChar char="§"/>
            </a:pPr>
            <a:r>
              <a:rPr lang="en-US" sz="4400" b="1" smtClean="0">
                <a:solidFill>
                  <a:schemeClr val="tx1"/>
                </a:solidFill>
              </a:rPr>
              <a:t>What is </a:t>
            </a:r>
            <a:r>
              <a:rPr lang="en-US" sz="4400" b="1" err="1">
                <a:solidFill>
                  <a:schemeClr val="tx1"/>
                </a:solidFill>
              </a:rPr>
              <a:t>DDoS</a:t>
            </a:r>
            <a:r>
              <a:rPr lang="en-US" sz="4400" b="1">
                <a:solidFill>
                  <a:schemeClr val="tx1"/>
                </a:solidFill>
              </a:rPr>
              <a:t> </a:t>
            </a:r>
            <a:r>
              <a:rPr lang="en-US" sz="4400" b="1" smtClean="0">
                <a:solidFill>
                  <a:schemeClr val="tx1"/>
                </a:solidFill>
              </a:rPr>
              <a:t>?</a:t>
            </a:r>
            <a:endParaRPr lang="en-US" sz="4400" b="1">
              <a:solidFill>
                <a:schemeClr val="tx1"/>
              </a:solidFill>
            </a:endParaRPr>
          </a:p>
          <a:p>
            <a:pPr marL="571500" indent="-571500" algn="l">
              <a:buFont typeface="Wingdings" pitchFamily="2" charset="2"/>
              <a:buChar char="§"/>
            </a:pPr>
            <a:r>
              <a:rPr lang="en-US" sz="4400" b="1">
                <a:solidFill>
                  <a:schemeClr val="tx1"/>
                </a:solidFill>
              </a:rPr>
              <a:t>How does a </a:t>
            </a:r>
            <a:r>
              <a:rPr lang="en-US" sz="4400" b="1" err="1">
                <a:solidFill>
                  <a:schemeClr val="tx1"/>
                </a:solidFill>
              </a:rPr>
              <a:t>DDoS</a:t>
            </a:r>
            <a:r>
              <a:rPr lang="en-US" sz="4400" b="1">
                <a:solidFill>
                  <a:schemeClr val="tx1"/>
                </a:solidFill>
              </a:rPr>
              <a:t> attack work?</a:t>
            </a:r>
          </a:p>
          <a:p>
            <a:pPr marL="571500" indent="-571500" algn="l">
              <a:buFont typeface="Wingdings" pitchFamily="2" charset="2"/>
              <a:buChar char="§"/>
            </a:pPr>
            <a:r>
              <a:rPr lang="en-US" sz="4400" b="1" smtClean="0">
                <a:solidFill>
                  <a:schemeClr val="tx1"/>
                </a:solidFill>
              </a:rPr>
              <a:t>How to </a:t>
            </a:r>
            <a:r>
              <a:rPr lang="en-US" sz="4400" b="1" err="1" smtClean="0">
                <a:solidFill>
                  <a:schemeClr val="tx1"/>
                </a:solidFill>
              </a:rPr>
              <a:t>Config</a:t>
            </a:r>
            <a:r>
              <a:rPr lang="en-US" sz="4400" b="1" smtClean="0">
                <a:solidFill>
                  <a:schemeClr val="tx1"/>
                </a:solidFill>
              </a:rPr>
              <a:t> a </a:t>
            </a:r>
            <a:r>
              <a:rPr lang="en-US" sz="4400" b="1" err="1" smtClean="0">
                <a:solidFill>
                  <a:schemeClr val="tx1"/>
                </a:solidFill>
              </a:rPr>
              <a:t>DDoS</a:t>
            </a:r>
            <a:r>
              <a:rPr lang="en-US" sz="4400" b="1" smtClean="0">
                <a:solidFill>
                  <a:schemeClr val="tx1"/>
                </a:solidFill>
              </a:rPr>
              <a:t> attack ?</a:t>
            </a:r>
            <a:endParaRPr lang="en-US" sz="4400" b="1">
              <a:solidFill>
                <a:schemeClr val="tx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202DA-7A3D-4220-B390-2DCBDDF9C449}" type="slidenum">
              <a:rPr lang="en-US" smtClean="0"/>
              <a:t>1</a:t>
            </a:fld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-1" y="5943600"/>
            <a:ext cx="9177998" cy="904220"/>
            <a:chOff x="-1" y="5943600"/>
            <a:chExt cx="9177998" cy="904220"/>
          </a:xfrm>
        </p:grpSpPr>
        <p:sp>
          <p:nvSpPr>
            <p:cNvPr id="8" name="TextBox 7"/>
            <p:cNvSpPr txBox="1"/>
            <p:nvPr/>
          </p:nvSpPr>
          <p:spPr>
            <a:xfrm>
              <a:off x="-1" y="6324600"/>
              <a:ext cx="9177997" cy="523220"/>
            </a:xfrm>
            <a:prstGeom prst="rect">
              <a:avLst/>
            </a:prstGeom>
            <a:solidFill>
              <a:schemeClr val="tx1"/>
            </a:solidFill>
          </p:spPr>
          <p:txBody>
            <a:bodyPr wrap="square" rtlCol="0">
              <a:spAutoFit/>
            </a:bodyPr>
            <a:lstStyle/>
            <a:p>
              <a:r>
                <a:rPr lang="en-US" sz="2800" b="1" smtClean="0">
                  <a:solidFill>
                    <a:schemeClr val="bg1"/>
                  </a:solidFill>
                </a:rPr>
                <a:t>LÝ TỰ TRỌNG TECHNICAL COLLEGE HCM CITY</a:t>
              </a:r>
              <a:endParaRPr lang="en-US" sz="2800" b="1">
                <a:solidFill>
                  <a:schemeClr val="bg1"/>
                </a:solidFill>
              </a:endParaRPr>
            </a:p>
          </p:txBody>
        </p:sp>
        <p:sp>
          <p:nvSpPr>
            <p:cNvPr id="9" name="Snip Single Corner Rectangle 8"/>
            <p:cNvSpPr/>
            <p:nvPr/>
          </p:nvSpPr>
          <p:spPr>
            <a:xfrm flipH="1">
              <a:off x="4453597" y="5943600"/>
              <a:ext cx="4724400" cy="381000"/>
            </a:xfrm>
            <a:prstGeom prst="snip1Rect">
              <a:avLst>
                <a:gd name="adj" fmla="val 50000"/>
              </a:avLst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smtClean="0"/>
                <a:t>FACULTY OF INFORMATION TECHNOLOGY</a:t>
              </a:r>
              <a:endParaRPr lang="en-US" sz="2000" b="1"/>
            </a:p>
          </p:txBody>
        </p:sp>
      </p:grpSp>
    </p:spTree>
    <p:extLst>
      <p:ext uri="{BB962C8B-B14F-4D97-AF65-F5344CB8AC3E}">
        <p14:creationId xmlns:p14="http://schemas.microsoft.com/office/powerpoint/2010/main" val="1817102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9378" y="0"/>
            <a:ext cx="9153378" cy="1470025"/>
          </a:xfrm>
          <a:solidFill>
            <a:schemeClr val="tx1"/>
          </a:solidFill>
        </p:spPr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DDoS(</a:t>
            </a:r>
            <a:r>
              <a:rPr lang="en-US" smtClean="0">
                <a:solidFill>
                  <a:schemeClr val="bg1"/>
                </a:solidFill>
              </a:rPr>
              <a:t>D</a:t>
            </a:r>
            <a:r>
              <a:rPr lang="en-US" smtClean="0">
                <a:solidFill>
                  <a:schemeClr val="bg1"/>
                </a:solidFill>
              </a:rPr>
              <a:t>istributed Denial-of-Service )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4197" y="1524000"/>
            <a:ext cx="8229600" cy="3657600"/>
          </a:xfrm>
        </p:spPr>
        <p:txBody>
          <a:bodyPr>
            <a:normAutofit fontScale="77500" lnSpcReduction="20000"/>
          </a:bodyPr>
          <a:lstStyle/>
          <a:p>
            <a:pPr algn="l"/>
            <a:endParaRPr lang="en-US" smtClean="0">
              <a:solidFill>
                <a:schemeClr val="tx1"/>
              </a:solidFill>
            </a:endParaRPr>
          </a:p>
          <a:p>
            <a:pPr algn="l"/>
            <a:r>
              <a:rPr lang="en-US" sz="5700" b="1" smtClean="0">
                <a:solidFill>
                  <a:schemeClr val="tx1"/>
                </a:solidFill>
              </a:rPr>
              <a:t>What is </a:t>
            </a:r>
            <a:r>
              <a:rPr lang="en-US" sz="5700" b="1" err="1">
                <a:solidFill>
                  <a:schemeClr val="tx1"/>
                </a:solidFill>
              </a:rPr>
              <a:t>DDoS</a:t>
            </a:r>
            <a:r>
              <a:rPr lang="en-US" sz="5700" b="1">
                <a:solidFill>
                  <a:schemeClr val="tx1"/>
                </a:solidFill>
              </a:rPr>
              <a:t> </a:t>
            </a:r>
            <a:r>
              <a:rPr lang="en-US" sz="5700" b="1" smtClean="0">
                <a:solidFill>
                  <a:schemeClr val="tx1"/>
                </a:solidFill>
              </a:rPr>
              <a:t>?</a:t>
            </a:r>
          </a:p>
          <a:p>
            <a:pPr algn="l"/>
            <a:r>
              <a:rPr lang="en-US">
                <a:solidFill>
                  <a:schemeClr val="tx1"/>
                </a:solidFill>
              </a:rPr>
              <a:t>A distributed denial-of-service (</a:t>
            </a:r>
            <a:r>
              <a:rPr lang="en-US" err="1">
                <a:solidFill>
                  <a:schemeClr val="tx1"/>
                </a:solidFill>
              </a:rPr>
              <a:t>DDoS</a:t>
            </a:r>
            <a:r>
              <a:rPr lang="en-US">
                <a:solidFill>
                  <a:schemeClr val="tx1"/>
                </a:solidFill>
              </a:rPr>
              <a:t>) attack is a </a:t>
            </a:r>
            <a:r>
              <a:rPr lang="en-US" b="1" i="1" u="sng">
                <a:solidFill>
                  <a:schemeClr val="tx1"/>
                </a:solidFill>
              </a:rPr>
              <a:t>malicious</a:t>
            </a:r>
            <a:r>
              <a:rPr lang="en-US">
                <a:solidFill>
                  <a:schemeClr val="tx1"/>
                </a:solidFill>
              </a:rPr>
              <a:t> attempt to disrupt normal traffic of a targeted server, service or network by overwhelming the target or its surrounding infrastructure with a </a:t>
            </a:r>
            <a:r>
              <a:rPr lang="en-US" b="1" i="1" u="sng">
                <a:solidFill>
                  <a:schemeClr val="tx1"/>
                </a:solidFill>
              </a:rPr>
              <a:t>flood of Internet traffic</a:t>
            </a:r>
            <a:r>
              <a:rPr lang="en-US">
                <a:solidFill>
                  <a:schemeClr val="tx1"/>
                </a:solidFill>
              </a:rPr>
              <a:t>. </a:t>
            </a:r>
            <a:r>
              <a:rPr lang="en-US" err="1">
                <a:solidFill>
                  <a:schemeClr val="tx1"/>
                </a:solidFill>
              </a:rPr>
              <a:t>DDoS</a:t>
            </a:r>
            <a:r>
              <a:rPr lang="en-US">
                <a:solidFill>
                  <a:schemeClr val="tx1"/>
                </a:solidFill>
              </a:rPr>
              <a:t> attacks achieve effectiveness by utilizing multiple compromised computer systems as sources of attack traffic. Exploited machines can include computers and other networked resources such as </a:t>
            </a:r>
            <a:r>
              <a:rPr lang="en-US" b="1" u="sng" err="1">
                <a:solidFill>
                  <a:schemeClr val="tx1"/>
                </a:solidFill>
              </a:rPr>
              <a:t>IoT</a:t>
            </a:r>
            <a:r>
              <a:rPr lang="en-US" b="1" u="sng">
                <a:solidFill>
                  <a:schemeClr val="tx1"/>
                </a:solidFill>
              </a:rPr>
              <a:t> devices</a:t>
            </a:r>
            <a:r>
              <a:rPr lang="en-US">
                <a:solidFill>
                  <a:schemeClr val="tx1"/>
                </a:solidFill>
              </a:rPr>
              <a:t>.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202DA-7A3D-4220-B390-2DCBDDF9C449}" type="slidenum">
              <a:rPr lang="en-US" smtClean="0"/>
              <a:t>2</a:t>
            </a:fld>
            <a:endParaRPr lang="en-US"/>
          </a:p>
        </p:txBody>
      </p:sp>
      <p:grpSp>
        <p:nvGrpSpPr>
          <p:cNvPr id="6" name="Group 5"/>
          <p:cNvGrpSpPr/>
          <p:nvPr/>
        </p:nvGrpSpPr>
        <p:grpSpPr>
          <a:xfrm>
            <a:off x="-1" y="5943600"/>
            <a:ext cx="9177998" cy="904220"/>
            <a:chOff x="-1" y="5943600"/>
            <a:chExt cx="9177998" cy="904220"/>
          </a:xfrm>
        </p:grpSpPr>
        <p:sp>
          <p:nvSpPr>
            <p:cNvPr id="7" name="TextBox 6"/>
            <p:cNvSpPr txBox="1"/>
            <p:nvPr/>
          </p:nvSpPr>
          <p:spPr>
            <a:xfrm>
              <a:off x="-1" y="6324600"/>
              <a:ext cx="9177997" cy="523220"/>
            </a:xfrm>
            <a:prstGeom prst="rect">
              <a:avLst/>
            </a:prstGeom>
            <a:solidFill>
              <a:schemeClr val="tx1"/>
            </a:solidFill>
          </p:spPr>
          <p:txBody>
            <a:bodyPr wrap="square" rtlCol="0">
              <a:spAutoFit/>
            </a:bodyPr>
            <a:lstStyle/>
            <a:p>
              <a:r>
                <a:rPr lang="en-US" sz="2800" b="1" smtClean="0">
                  <a:solidFill>
                    <a:schemeClr val="bg1"/>
                  </a:solidFill>
                </a:rPr>
                <a:t>LÝ TỰ TRỌNG TECHNICAL COLLEGE HCM CITY</a:t>
              </a:r>
              <a:endParaRPr lang="en-US" sz="2800" b="1">
                <a:solidFill>
                  <a:schemeClr val="bg1"/>
                </a:solidFill>
              </a:endParaRPr>
            </a:p>
          </p:txBody>
        </p:sp>
        <p:sp>
          <p:nvSpPr>
            <p:cNvPr id="8" name="Snip Single Corner Rectangle 7"/>
            <p:cNvSpPr/>
            <p:nvPr/>
          </p:nvSpPr>
          <p:spPr>
            <a:xfrm flipH="1">
              <a:off x="4453597" y="5943600"/>
              <a:ext cx="4724400" cy="381000"/>
            </a:xfrm>
            <a:prstGeom prst="snip1Rect">
              <a:avLst>
                <a:gd name="adj" fmla="val 50000"/>
              </a:avLst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smtClean="0"/>
                <a:t>FACULTY OF INFORMATION TECHNOLOGY</a:t>
              </a:r>
              <a:endParaRPr lang="en-US" sz="2000" b="1"/>
            </a:p>
          </p:txBody>
        </p:sp>
      </p:grpSp>
    </p:spTree>
    <p:extLst>
      <p:ext uri="{BB962C8B-B14F-4D97-AF65-F5344CB8AC3E}">
        <p14:creationId xmlns:p14="http://schemas.microsoft.com/office/powerpoint/2010/main" val="1811749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9378" y="0"/>
            <a:ext cx="9153378" cy="1470025"/>
          </a:xfrm>
          <a:solidFill>
            <a:schemeClr val="tx1"/>
          </a:solidFill>
        </p:spPr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DDoS(</a:t>
            </a:r>
            <a:r>
              <a:rPr lang="en-US">
                <a:solidFill>
                  <a:schemeClr val="bg1"/>
                </a:solidFill>
              </a:rPr>
              <a:t>D</a:t>
            </a:r>
            <a:r>
              <a:rPr lang="en-US" smtClean="0">
                <a:solidFill>
                  <a:schemeClr val="bg1"/>
                </a:solidFill>
              </a:rPr>
              <a:t>istributed Denial-of-Service )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1600200"/>
            <a:ext cx="8610600" cy="4572000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en-US" sz="6400" b="1" smtClean="0">
                <a:solidFill>
                  <a:schemeClr val="tx1"/>
                </a:solidFill>
              </a:rPr>
              <a:t>How </a:t>
            </a:r>
            <a:r>
              <a:rPr lang="en-US" sz="6400" b="1">
                <a:solidFill>
                  <a:schemeClr val="tx1"/>
                </a:solidFill>
              </a:rPr>
              <a:t>does a </a:t>
            </a:r>
            <a:r>
              <a:rPr lang="en-US" sz="6400" b="1" err="1">
                <a:solidFill>
                  <a:schemeClr val="tx1"/>
                </a:solidFill>
              </a:rPr>
              <a:t>DDoS</a:t>
            </a:r>
            <a:r>
              <a:rPr lang="en-US" sz="6400" b="1">
                <a:solidFill>
                  <a:schemeClr val="tx1"/>
                </a:solidFill>
              </a:rPr>
              <a:t> attack work</a:t>
            </a:r>
            <a:r>
              <a:rPr lang="en-US" sz="6400" b="1" smtClean="0">
                <a:solidFill>
                  <a:schemeClr val="tx1"/>
                </a:solidFill>
              </a:rPr>
              <a:t>?</a:t>
            </a:r>
          </a:p>
          <a:p>
            <a:pPr marL="457200" indent="-457200" algn="l">
              <a:buFont typeface="Wingdings" pitchFamily="2" charset="2"/>
              <a:buChar char="§"/>
            </a:pPr>
            <a:r>
              <a:rPr lang="en-US">
                <a:solidFill>
                  <a:schemeClr val="tx1"/>
                </a:solidFill>
              </a:rPr>
              <a:t>A </a:t>
            </a:r>
            <a:r>
              <a:rPr lang="en-US" err="1">
                <a:solidFill>
                  <a:schemeClr val="tx1"/>
                </a:solidFill>
              </a:rPr>
              <a:t>DDoS</a:t>
            </a:r>
            <a:r>
              <a:rPr lang="en-US">
                <a:solidFill>
                  <a:schemeClr val="tx1"/>
                </a:solidFill>
              </a:rPr>
              <a:t> attack requires an attacker to gain control of a network of online machines in order to carry out an attack. Computers and other machines (such as </a:t>
            </a:r>
            <a:r>
              <a:rPr lang="en-US" err="1">
                <a:solidFill>
                  <a:schemeClr val="tx1"/>
                </a:solidFill>
              </a:rPr>
              <a:t>IoT</a:t>
            </a:r>
            <a:r>
              <a:rPr lang="en-US">
                <a:solidFill>
                  <a:schemeClr val="tx1"/>
                </a:solidFill>
              </a:rPr>
              <a:t> devices) are infected with </a:t>
            </a:r>
            <a:r>
              <a:rPr lang="en-US" u="sng">
                <a:solidFill>
                  <a:schemeClr val="tx1"/>
                </a:solidFill>
                <a:hlinkClick r:id="rId3"/>
              </a:rPr>
              <a:t>malware</a:t>
            </a:r>
            <a:r>
              <a:rPr lang="en-US">
                <a:solidFill>
                  <a:schemeClr val="tx1"/>
                </a:solidFill>
              </a:rPr>
              <a:t>, turning each one into a bot (or zombie). The attacker then has remote control over the group of bots, which is called a </a:t>
            </a:r>
            <a:r>
              <a:rPr lang="en-US" u="sng">
                <a:solidFill>
                  <a:schemeClr val="tx1"/>
                </a:solidFill>
                <a:hlinkClick r:id="rId4"/>
              </a:rPr>
              <a:t>botnet</a:t>
            </a:r>
            <a:r>
              <a:rPr lang="en-US">
                <a:solidFill>
                  <a:schemeClr val="tx1"/>
                </a:solidFill>
              </a:rPr>
              <a:t>.</a:t>
            </a:r>
          </a:p>
          <a:p>
            <a:pPr marL="457200" indent="-457200" algn="l">
              <a:buFont typeface="Wingdings" pitchFamily="2" charset="2"/>
              <a:buChar char="§"/>
            </a:pPr>
            <a:r>
              <a:rPr lang="en-US">
                <a:solidFill>
                  <a:schemeClr val="tx1"/>
                </a:solidFill>
              </a:rPr>
              <a:t>Once a botnet has been established, the attacker is able to direct the machines by sending updated instructions to each bot via a method of remote control. When the </a:t>
            </a:r>
            <a:r>
              <a:rPr lang="en-US" u="sng">
                <a:solidFill>
                  <a:schemeClr val="tx1"/>
                </a:solidFill>
                <a:hlinkClick r:id="rId5"/>
              </a:rPr>
              <a:t>IP address</a:t>
            </a:r>
            <a:r>
              <a:rPr lang="en-US">
                <a:solidFill>
                  <a:schemeClr val="tx1"/>
                </a:solidFill>
              </a:rPr>
              <a:t> of a victim is targeted by the botnet, each bot will respond by sending requests to the target, potentially causing the targeted server or network to overflow capacity, resulting in a </a:t>
            </a:r>
            <a:r>
              <a:rPr lang="en-US" u="sng">
                <a:solidFill>
                  <a:schemeClr val="tx1"/>
                </a:solidFill>
                <a:hlinkClick r:id="rId6"/>
              </a:rPr>
              <a:t>denial-of-service</a:t>
            </a:r>
            <a:r>
              <a:rPr lang="en-US">
                <a:solidFill>
                  <a:schemeClr val="tx1"/>
                </a:solidFill>
              </a:rPr>
              <a:t> to normal traffic. Because each bot is a legitimate Internet device, separating the attack traffic from normal traffic can be difficult.</a:t>
            </a:r>
          </a:p>
          <a:p>
            <a:pPr algn="l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202DA-7A3D-4220-B390-2DCBDDF9C449}" type="slidenum">
              <a:rPr lang="en-US" smtClean="0"/>
              <a:t>3</a:t>
            </a:fld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-1" y="5943600"/>
            <a:ext cx="9177998" cy="904220"/>
            <a:chOff x="-1" y="5943600"/>
            <a:chExt cx="9177998" cy="904220"/>
          </a:xfrm>
        </p:grpSpPr>
        <p:sp>
          <p:nvSpPr>
            <p:cNvPr id="8" name="TextBox 7"/>
            <p:cNvSpPr txBox="1"/>
            <p:nvPr/>
          </p:nvSpPr>
          <p:spPr>
            <a:xfrm>
              <a:off x="-1" y="6324600"/>
              <a:ext cx="9177997" cy="523220"/>
            </a:xfrm>
            <a:prstGeom prst="rect">
              <a:avLst/>
            </a:prstGeom>
            <a:solidFill>
              <a:schemeClr val="tx1"/>
            </a:solidFill>
          </p:spPr>
          <p:txBody>
            <a:bodyPr wrap="square" rtlCol="0">
              <a:spAutoFit/>
            </a:bodyPr>
            <a:lstStyle/>
            <a:p>
              <a:r>
                <a:rPr lang="en-US" sz="2800" b="1" smtClean="0">
                  <a:solidFill>
                    <a:schemeClr val="bg1"/>
                  </a:solidFill>
                </a:rPr>
                <a:t>LÝ TỰ TRỌNG TECHNICAL COLLEGE HCM CITY</a:t>
              </a:r>
              <a:endParaRPr lang="en-US" sz="2800" b="1">
                <a:solidFill>
                  <a:schemeClr val="bg1"/>
                </a:solidFill>
              </a:endParaRPr>
            </a:p>
          </p:txBody>
        </p:sp>
        <p:sp>
          <p:nvSpPr>
            <p:cNvPr id="9" name="Snip Single Corner Rectangle 8"/>
            <p:cNvSpPr/>
            <p:nvPr/>
          </p:nvSpPr>
          <p:spPr>
            <a:xfrm flipH="1">
              <a:off x="4453597" y="5943600"/>
              <a:ext cx="4724400" cy="381000"/>
            </a:xfrm>
            <a:prstGeom prst="snip1Rect">
              <a:avLst>
                <a:gd name="adj" fmla="val 50000"/>
              </a:avLst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smtClean="0"/>
                <a:t>FACULTY OF INFORMATION TECHNOLOGY</a:t>
              </a:r>
              <a:endParaRPr lang="en-US" sz="2000" b="1"/>
            </a:p>
          </p:txBody>
        </p:sp>
      </p:grpSp>
    </p:spTree>
    <p:extLst>
      <p:ext uri="{BB962C8B-B14F-4D97-AF65-F5344CB8AC3E}">
        <p14:creationId xmlns:p14="http://schemas.microsoft.com/office/powerpoint/2010/main" val="1811749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9378" y="0"/>
            <a:ext cx="9153378" cy="1470025"/>
          </a:xfrm>
          <a:solidFill>
            <a:schemeClr val="tx1"/>
          </a:solidFill>
        </p:spPr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DDoS(Distributed Denial-of-Service )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1676400"/>
            <a:ext cx="7772400" cy="609600"/>
          </a:xfrm>
        </p:spPr>
        <p:txBody>
          <a:bodyPr/>
          <a:lstStyle/>
          <a:p>
            <a:pPr algn="l"/>
            <a:r>
              <a:rPr lang="en-US" smtClean="0">
                <a:solidFill>
                  <a:schemeClr val="tx1"/>
                </a:solidFill>
              </a:rPr>
              <a:t>How </a:t>
            </a:r>
            <a:r>
              <a:rPr lang="en-US">
                <a:solidFill>
                  <a:schemeClr val="tx1"/>
                </a:solidFill>
              </a:rPr>
              <a:t>does a </a:t>
            </a:r>
            <a:r>
              <a:rPr lang="en-US" err="1">
                <a:solidFill>
                  <a:schemeClr val="tx1"/>
                </a:solidFill>
              </a:rPr>
              <a:t>DDoS</a:t>
            </a:r>
            <a:r>
              <a:rPr lang="en-US">
                <a:solidFill>
                  <a:schemeClr val="tx1"/>
                </a:solidFill>
              </a:rPr>
              <a:t> attack work</a:t>
            </a:r>
            <a:r>
              <a:rPr lang="en-US" smtClean="0">
                <a:solidFill>
                  <a:schemeClr val="tx1"/>
                </a:solidFill>
              </a:rPr>
              <a:t>?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5" name="AutoShape 2" descr="NTP Amplification Attac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4" descr="NTP Amplification Attack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199" y="2286000"/>
            <a:ext cx="5460683" cy="3700463"/>
          </a:xfrm>
          <a:prstGeom prst="rect">
            <a:avLst/>
          </a:prstGeom>
        </p:spPr>
      </p:pic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202DA-7A3D-4220-B390-2DCBDDF9C449}" type="slidenum">
              <a:rPr lang="en-US" smtClean="0"/>
              <a:t>4</a:t>
            </a:fld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-1" y="5943600"/>
            <a:ext cx="9177998" cy="904220"/>
            <a:chOff x="-1" y="5943600"/>
            <a:chExt cx="9177998" cy="904220"/>
          </a:xfrm>
        </p:grpSpPr>
        <p:sp>
          <p:nvSpPr>
            <p:cNvPr id="11" name="TextBox 10"/>
            <p:cNvSpPr txBox="1"/>
            <p:nvPr/>
          </p:nvSpPr>
          <p:spPr>
            <a:xfrm>
              <a:off x="-1" y="6324600"/>
              <a:ext cx="9177997" cy="523220"/>
            </a:xfrm>
            <a:prstGeom prst="rect">
              <a:avLst/>
            </a:prstGeom>
            <a:solidFill>
              <a:schemeClr val="tx1"/>
            </a:solidFill>
          </p:spPr>
          <p:txBody>
            <a:bodyPr wrap="square" rtlCol="0">
              <a:spAutoFit/>
            </a:bodyPr>
            <a:lstStyle/>
            <a:p>
              <a:r>
                <a:rPr lang="en-US" sz="2800" b="1" smtClean="0">
                  <a:solidFill>
                    <a:schemeClr val="bg1"/>
                  </a:solidFill>
                </a:rPr>
                <a:t>LÝ TỰ TRỌNG TECHNICAL COLLEGE HCM CITY</a:t>
              </a:r>
              <a:endParaRPr lang="en-US" sz="2800" b="1">
                <a:solidFill>
                  <a:schemeClr val="bg1"/>
                </a:solidFill>
              </a:endParaRPr>
            </a:p>
          </p:txBody>
        </p:sp>
        <p:sp>
          <p:nvSpPr>
            <p:cNvPr id="12" name="Snip Single Corner Rectangle 11"/>
            <p:cNvSpPr/>
            <p:nvPr/>
          </p:nvSpPr>
          <p:spPr>
            <a:xfrm flipH="1">
              <a:off x="4453597" y="5943600"/>
              <a:ext cx="4724400" cy="381000"/>
            </a:xfrm>
            <a:prstGeom prst="snip1Rect">
              <a:avLst>
                <a:gd name="adj" fmla="val 50000"/>
              </a:avLst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smtClean="0"/>
                <a:t>FACULTY OF INFORMATION TECHNOLOGY</a:t>
              </a:r>
              <a:endParaRPr lang="en-US" sz="2000" b="1"/>
            </a:p>
          </p:txBody>
        </p:sp>
      </p:grpSp>
    </p:spTree>
    <p:extLst>
      <p:ext uri="{BB962C8B-B14F-4D97-AF65-F5344CB8AC3E}">
        <p14:creationId xmlns:p14="http://schemas.microsoft.com/office/powerpoint/2010/main" val="986894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9378" y="0"/>
            <a:ext cx="9153378" cy="1470025"/>
          </a:xfrm>
          <a:solidFill>
            <a:schemeClr val="tx1"/>
          </a:solidFill>
        </p:spPr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DDoS(Distributed Denial-of-Service )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1676400"/>
            <a:ext cx="7772400" cy="609600"/>
          </a:xfrm>
        </p:spPr>
        <p:txBody>
          <a:bodyPr/>
          <a:lstStyle/>
          <a:p>
            <a:pPr algn="l"/>
            <a:r>
              <a:rPr lang="en-US" smtClean="0">
                <a:solidFill>
                  <a:schemeClr val="tx1"/>
                </a:solidFill>
              </a:rPr>
              <a:t>How </a:t>
            </a:r>
            <a:r>
              <a:rPr lang="en-US">
                <a:solidFill>
                  <a:schemeClr val="tx1"/>
                </a:solidFill>
              </a:rPr>
              <a:t>does a </a:t>
            </a:r>
            <a:r>
              <a:rPr lang="en-US" err="1">
                <a:solidFill>
                  <a:schemeClr val="tx1"/>
                </a:solidFill>
              </a:rPr>
              <a:t>DDoS</a:t>
            </a:r>
            <a:r>
              <a:rPr lang="en-US">
                <a:solidFill>
                  <a:schemeClr val="tx1"/>
                </a:solidFill>
              </a:rPr>
              <a:t> attack work</a:t>
            </a:r>
            <a:r>
              <a:rPr lang="en-US" smtClean="0">
                <a:solidFill>
                  <a:schemeClr val="tx1"/>
                </a:solidFill>
              </a:rPr>
              <a:t>?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5" name="AutoShape 2" descr="NTP Amplification Attac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4" descr="NTP Amplification Attack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2514600"/>
            <a:ext cx="6451451" cy="3705225"/>
          </a:xfrm>
          <a:prstGeom prst="rect">
            <a:avLst/>
          </a:prstGeom>
        </p:spPr>
      </p:pic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202DA-7A3D-4220-B390-2DCBDDF9C449}" type="slidenum">
              <a:rPr lang="en-US" smtClean="0"/>
              <a:t>5</a:t>
            </a:fld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-1" y="5943600"/>
            <a:ext cx="9177998" cy="904220"/>
            <a:chOff x="-1" y="5943600"/>
            <a:chExt cx="9177998" cy="904220"/>
          </a:xfrm>
        </p:grpSpPr>
        <p:sp>
          <p:nvSpPr>
            <p:cNvPr id="11" name="TextBox 10"/>
            <p:cNvSpPr txBox="1"/>
            <p:nvPr/>
          </p:nvSpPr>
          <p:spPr>
            <a:xfrm>
              <a:off x="-1" y="6324600"/>
              <a:ext cx="9177997" cy="523220"/>
            </a:xfrm>
            <a:prstGeom prst="rect">
              <a:avLst/>
            </a:prstGeom>
            <a:solidFill>
              <a:schemeClr val="tx1"/>
            </a:solidFill>
          </p:spPr>
          <p:txBody>
            <a:bodyPr wrap="square" rtlCol="0">
              <a:spAutoFit/>
            </a:bodyPr>
            <a:lstStyle/>
            <a:p>
              <a:r>
                <a:rPr lang="en-US" sz="2800" b="1" smtClean="0">
                  <a:solidFill>
                    <a:schemeClr val="bg1"/>
                  </a:solidFill>
                </a:rPr>
                <a:t>LÝ TỰ TRỌNG TECHNICAL COLLEGE HCM CITY</a:t>
              </a:r>
              <a:endParaRPr lang="en-US" sz="2800" b="1">
                <a:solidFill>
                  <a:schemeClr val="bg1"/>
                </a:solidFill>
              </a:endParaRPr>
            </a:p>
          </p:txBody>
        </p:sp>
        <p:sp>
          <p:nvSpPr>
            <p:cNvPr id="12" name="Snip Single Corner Rectangle 11"/>
            <p:cNvSpPr/>
            <p:nvPr/>
          </p:nvSpPr>
          <p:spPr>
            <a:xfrm flipH="1">
              <a:off x="4453597" y="5943600"/>
              <a:ext cx="4724400" cy="381000"/>
            </a:xfrm>
            <a:prstGeom prst="snip1Rect">
              <a:avLst>
                <a:gd name="adj" fmla="val 50000"/>
              </a:avLst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smtClean="0"/>
                <a:t>FACULTY OF INFORMATION TECHNOLOGY</a:t>
              </a:r>
              <a:endParaRPr lang="en-US" sz="2000" b="1"/>
            </a:p>
          </p:txBody>
        </p:sp>
      </p:grpSp>
    </p:spTree>
    <p:extLst>
      <p:ext uri="{BB962C8B-B14F-4D97-AF65-F5344CB8AC3E}">
        <p14:creationId xmlns:p14="http://schemas.microsoft.com/office/powerpoint/2010/main" val="1154824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9378" y="0"/>
            <a:ext cx="9153378" cy="1470025"/>
          </a:xfrm>
          <a:solidFill>
            <a:schemeClr val="tx1"/>
          </a:solidFill>
        </p:spPr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DDoS(</a:t>
            </a:r>
            <a:r>
              <a:rPr lang="en-US" smtClean="0">
                <a:solidFill>
                  <a:schemeClr val="bg1"/>
                </a:solidFill>
              </a:rPr>
              <a:t>D</a:t>
            </a:r>
            <a:r>
              <a:rPr lang="en-US" smtClean="0">
                <a:solidFill>
                  <a:schemeClr val="bg1"/>
                </a:solidFill>
              </a:rPr>
              <a:t>istributed Denial-of-Service )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1676400"/>
            <a:ext cx="7772400" cy="609600"/>
          </a:xfrm>
        </p:spPr>
        <p:txBody>
          <a:bodyPr/>
          <a:lstStyle/>
          <a:p>
            <a:pPr algn="l"/>
            <a:r>
              <a:rPr lang="en-US" smtClean="0">
                <a:solidFill>
                  <a:schemeClr val="tx1"/>
                </a:solidFill>
              </a:rPr>
              <a:t>How </a:t>
            </a:r>
            <a:r>
              <a:rPr lang="en-US">
                <a:solidFill>
                  <a:schemeClr val="tx1"/>
                </a:solidFill>
              </a:rPr>
              <a:t>does a </a:t>
            </a:r>
            <a:r>
              <a:rPr lang="en-US" err="1">
                <a:solidFill>
                  <a:schemeClr val="tx1"/>
                </a:solidFill>
              </a:rPr>
              <a:t>DDoS</a:t>
            </a:r>
            <a:r>
              <a:rPr lang="en-US">
                <a:solidFill>
                  <a:schemeClr val="tx1"/>
                </a:solidFill>
              </a:rPr>
              <a:t> attack work</a:t>
            </a:r>
            <a:r>
              <a:rPr lang="en-US" smtClean="0">
                <a:solidFill>
                  <a:schemeClr val="tx1"/>
                </a:solidFill>
              </a:rPr>
              <a:t>?</a:t>
            </a:r>
            <a:endParaRPr lang="en-US">
              <a:solidFill>
                <a:schemeClr val="tx1"/>
              </a:solidFill>
            </a:endParaRPr>
          </a:p>
        </p:txBody>
      </p:sp>
      <p:sp>
        <p:nvSpPr>
          <p:cNvPr id="5" name="AutoShape 2" descr="NTP Amplification Attac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4" descr="NTP Amplification Attack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2633662"/>
            <a:ext cx="6240501" cy="3462338"/>
          </a:xfrm>
          <a:prstGeom prst="rect">
            <a:avLst/>
          </a:prstGeom>
        </p:spPr>
      </p:pic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202DA-7A3D-4220-B390-2DCBDDF9C449}" type="slidenum">
              <a:rPr lang="en-US" smtClean="0"/>
              <a:t>6</a:t>
            </a:fld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-1" y="5943600"/>
            <a:ext cx="9177998" cy="904220"/>
            <a:chOff x="-1" y="5943600"/>
            <a:chExt cx="9177998" cy="904220"/>
          </a:xfrm>
        </p:grpSpPr>
        <p:sp>
          <p:nvSpPr>
            <p:cNvPr id="11" name="TextBox 10"/>
            <p:cNvSpPr txBox="1"/>
            <p:nvPr/>
          </p:nvSpPr>
          <p:spPr>
            <a:xfrm>
              <a:off x="-1" y="6324600"/>
              <a:ext cx="9177997" cy="523220"/>
            </a:xfrm>
            <a:prstGeom prst="rect">
              <a:avLst/>
            </a:prstGeom>
            <a:solidFill>
              <a:schemeClr val="tx1"/>
            </a:solidFill>
          </p:spPr>
          <p:txBody>
            <a:bodyPr wrap="square" rtlCol="0">
              <a:spAutoFit/>
            </a:bodyPr>
            <a:lstStyle/>
            <a:p>
              <a:r>
                <a:rPr lang="en-US" sz="2800" b="1" smtClean="0">
                  <a:solidFill>
                    <a:schemeClr val="bg1"/>
                  </a:solidFill>
                </a:rPr>
                <a:t>LÝ TỰ TRỌNG TECHNICAL COLLEGE HCM CITY</a:t>
              </a:r>
              <a:endParaRPr lang="en-US" sz="2800" b="1">
                <a:solidFill>
                  <a:schemeClr val="bg1"/>
                </a:solidFill>
              </a:endParaRPr>
            </a:p>
          </p:txBody>
        </p:sp>
        <p:sp>
          <p:nvSpPr>
            <p:cNvPr id="12" name="Snip Single Corner Rectangle 11"/>
            <p:cNvSpPr/>
            <p:nvPr/>
          </p:nvSpPr>
          <p:spPr>
            <a:xfrm flipH="1">
              <a:off x="4453597" y="5943600"/>
              <a:ext cx="4724400" cy="381000"/>
            </a:xfrm>
            <a:prstGeom prst="snip1Rect">
              <a:avLst>
                <a:gd name="adj" fmla="val 50000"/>
              </a:avLst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smtClean="0"/>
                <a:t>FACULTY OF INFORMATION TECHNOLOGY</a:t>
              </a:r>
              <a:endParaRPr lang="en-US" sz="2000" b="1"/>
            </a:p>
          </p:txBody>
        </p:sp>
      </p:grpSp>
    </p:spTree>
    <p:extLst>
      <p:ext uri="{BB962C8B-B14F-4D97-AF65-F5344CB8AC3E}">
        <p14:creationId xmlns:p14="http://schemas.microsoft.com/office/powerpoint/2010/main" val="1154824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9378" y="0"/>
            <a:ext cx="9153378" cy="1470025"/>
          </a:xfrm>
          <a:solidFill>
            <a:schemeClr val="tx1"/>
          </a:solidFill>
        </p:spPr>
        <p:txBody>
          <a:bodyPr/>
          <a:lstStyle/>
          <a:p>
            <a:r>
              <a:rPr lang="en-US" smtClean="0">
                <a:solidFill>
                  <a:schemeClr val="bg1"/>
                </a:solidFill>
              </a:rPr>
              <a:t>DDoS(Distributed Senial-of-Service )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0" y="1828800"/>
            <a:ext cx="7772400" cy="3657600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en-US" smtClean="0">
                <a:solidFill>
                  <a:schemeClr val="tx1"/>
                </a:solidFill>
              </a:rPr>
              <a:t>Step 1: Set IP address</a:t>
            </a:r>
          </a:p>
          <a:p>
            <a:pPr algn="l"/>
            <a:r>
              <a:rPr lang="en-US" smtClean="0">
                <a:solidFill>
                  <a:schemeClr val="tx1"/>
                </a:solidFill>
              </a:rPr>
              <a:t>Step 2: Download http_load (https://acme.com/Software/http_load)</a:t>
            </a:r>
          </a:p>
          <a:p>
            <a:pPr algn="l"/>
            <a:r>
              <a:rPr lang="en-US" smtClean="0">
                <a:solidFill>
                  <a:schemeClr val="tx1"/>
                </a:solidFill>
              </a:rPr>
              <a:t>Step 3: Use nano utility to modify file version.h</a:t>
            </a:r>
          </a:p>
          <a:p>
            <a:pPr algn="l"/>
            <a:r>
              <a:rPr lang="en-US" smtClean="0">
                <a:solidFill>
                  <a:schemeClr val="tx1"/>
                </a:solidFill>
              </a:rPr>
              <a:t>Step 4: install http_load</a:t>
            </a:r>
          </a:p>
          <a:p>
            <a:pPr algn="l"/>
            <a:r>
              <a:rPr lang="en-US" smtClean="0">
                <a:solidFill>
                  <a:schemeClr val="tx1"/>
                </a:solidFill>
              </a:rPr>
              <a:t>Step 5: DDoS attack </a:t>
            </a:r>
          </a:p>
          <a:p>
            <a:pPr algn="l"/>
            <a:r>
              <a:rPr lang="en-US" smtClean="0">
                <a:solidFill>
                  <a:schemeClr val="tx1"/>
                </a:solidFill>
              </a:rPr>
              <a:t>              Lets take a look this video !</a:t>
            </a:r>
          </a:p>
          <a:p>
            <a:pPr algn="l"/>
            <a:endParaRPr lang="en-US" smtClean="0">
              <a:solidFill>
                <a:schemeClr val="tx1"/>
              </a:solidFill>
            </a:endParaRPr>
          </a:p>
          <a:p>
            <a:pPr algn="l"/>
            <a:endParaRPr lang="en-US" smtClean="0">
              <a:solidFill>
                <a:schemeClr val="tx1"/>
              </a:solidFill>
            </a:endParaRPr>
          </a:p>
          <a:p>
            <a:pPr algn="l"/>
            <a:endParaRPr lang="en-US">
              <a:solidFill>
                <a:schemeClr val="tx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202DA-7A3D-4220-B390-2DCBDDF9C449}" type="slidenum">
              <a:rPr lang="en-US" smtClean="0"/>
              <a:t>7</a:t>
            </a:fld>
            <a:endParaRPr lang="en-US"/>
          </a:p>
        </p:txBody>
      </p:sp>
      <p:grpSp>
        <p:nvGrpSpPr>
          <p:cNvPr id="6" name="Group 5"/>
          <p:cNvGrpSpPr/>
          <p:nvPr/>
        </p:nvGrpSpPr>
        <p:grpSpPr>
          <a:xfrm>
            <a:off x="-1" y="5943600"/>
            <a:ext cx="9177998" cy="904220"/>
            <a:chOff x="-1" y="5943600"/>
            <a:chExt cx="9177998" cy="904220"/>
          </a:xfrm>
        </p:grpSpPr>
        <p:sp>
          <p:nvSpPr>
            <p:cNvPr id="7" name="TextBox 6"/>
            <p:cNvSpPr txBox="1"/>
            <p:nvPr/>
          </p:nvSpPr>
          <p:spPr>
            <a:xfrm>
              <a:off x="-1" y="6324600"/>
              <a:ext cx="9177997" cy="523220"/>
            </a:xfrm>
            <a:prstGeom prst="rect">
              <a:avLst/>
            </a:prstGeom>
            <a:solidFill>
              <a:schemeClr val="tx1"/>
            </a:solidFill>
          </p:spPr>
          <p:txBody>
            <a:bodyPr wrap="square" rtlCol="0">
              <a:spAutoFit/>
            </a:bodyPr>
            <a:lstStyle/>
            <a:p>
              <a:r>
                <a:rPr lang="en-US" sz="2800" b="1" smtClean="0">
                  <a:solidFill>
                    <a:schemeClr val="bg1"/>
                  </a:solidFill>
                </a:rPr>
                <a:t>LÝ TỰ TRỌNG TECHNICAL COLLEGE HCM CITY</a:t>
              </a:r>
              <a:endParaRPr lang="en-US" sz="2800" b="1">
                <a:solidFill>
                  <a:schemeClr val="bg1"/>
                </a:solidFill>
              </a:endParaRPr>
            </a:p>
          </p:txBody>
        </p:sp>
        <p:sp>
          <p:nvSpPr>
            <p:cNvPr id="8" name="Snip Single Corner Rectangle 7"/>
            <p:cNvSpPr/>
            <p:nvPr/>
          </p:nvSpPr>
          <p:spPr>
            <a:xfrm flipH="1">
              <a:off x="4453597" y="5943600"/>
              <a:ext cx="4724400" cy="381000"/>
            </a:xfrm>
            <a:prstGeom prst="snip1Rect">
              <a:avLst>
                <a:gd name="adj" fmla="val 50000"/>
              </a:avLst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smtClean="0"/>
                <a:t>FACULTY OF INFORMATION TECHNOLOGY</a:t>
              </a:r>
              <a:endParaRPr lang="en-US" sz="2000" b="1"/>
            </a:p>
          </p:txBody>
        </p:sp>
      </p:grpSp>
    </p:spTree>
    <p:extLst>
      <p:ext uri="{BB962C8B-B14F-4D97-AF65-F5344CB8AC3E}">
        <p14:creationId xmlns:p14="http://schemas.microsoft.com/office/powerpoint/2010/main" val="2364511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/>
          <a:p>
            <a:r>
              <a:rPr lang="en-US" smtClean="0"/>
              <a:t>REPORTED BY Dương Ngọc Vọng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5202DA-7A3D-4220-B390-2DCBDDF9C449}" type="slidenum">
              <a:rPr lang="en-US" smtClean="0"/>
              <a:t>8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559191" y="2895600"/>
            <a:ext cx="8229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smtClean="0"/>
              <a:t>THANKS FOR WATCHING !</a:t>
            </a:r>
            <a:endParaRPr lang="en-US" sz="6000"/>
          </a:p>
        </p:txBody>
      </p:sp>
      <p:grpSp>
        <p:nvGrpSpPr>
          <p:cNvPr id="7" name="Group 6"/>
          <p:cNvGrpSpPr/>
          <p:nvPr/>
        </p:nvGrpSpPr>
        <p:grpSpPr>
          <a:xfrm>
            <a:off x="-1" y="5943600"/>
            <a:ext cx="9177998" cy="904220"/>
            <a:chOff x="-1" y="5943600"/>
            <a:chExt cx="9177998" cy="904220"/>
          </a:xfrm>
        </p:grpSpPr>
        <p:sp>
          <p:nvSpPr>
            <p:cNvPr id="8" name="TextBox 7"/>
            <p:cNvSpPr txBox="1"/>
            <p:nvPr/>
          </p:nvSpPr>
          <p:spPr>
            <a:xfrm>
              <a:off x="-1" y="6324600"/>
              <a:ext cx="9177997" cy="523220"/>
            </a:xfrm>
            <a:prstGeom prst="rect">
              <a:avLst/>
            </a:prstGeom>
            <a:solidFill>
              <a:schemeClr val="tx1"/>
            </a:solidFill>
          </p:spPr>
          <p:txBody>
            <a:bodyPr wrap="square" rtlCol="0">
              <a:spAutoFit/>
            </a:bodyPr>
            <a:lstStyle/>
            <a:p>
              <a:r>
                <a:rPr lang="en-US" sz="2800" b="1" smtClean="0">
                  <a:solidFill>
                    <a:schemeClr val="bg1"/>
                  </a:solidFill>
                </a:rPr>
                <a:t>LÝ TỰ TRỌNG TECHNICAL COLLEGE HCMC</a:t>
              </a:r>
              <a:endParaRPr lang="en-US" sz="2800" b="1">
                <a:solidFill>
                  <a:schemeClr val="bg1"/>
                </a:solidFill>
              </a:endParaRPr>
            </a:p>
          </p:txBody>
        </p:sp>
        <p:sp>
          <p:nvSpPr>
            <p:cNvPr id="9" name="Snip Single Corner Rectangle 8"/>
            <p:cNvSpPr/>
            <p:nvPr/>
          </p:nvSpPr>
          <p:spPr>
            <a:xfrm flipH="1">
              <a:off x="4453597" y="5943600"/>
              <a:ext cx="4724400" cy="381000"/>
            </a:xfrm>
            <a:prstGeom prst="snip1Rect">
              <a:avLst>
                <a:gd name="adj" fmla="val 50000"/>
              </a:avLst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smtClean="0"/>
                <a:t>FACULTY OF INFORMATION TECHNOLOGY</a:t>
              </a:r>
              <a:endParaRPr lang="en-US" sz="2000" b="1"/>
            </a:p>
          </p:txBody>
        </p:sp>
      </p:grpSp>
    </p:spTree>
    <p:extLst>
      <p:ext uri="{BB962C8B-B14F-4D97-AF65-F5344CB8AC3E}">
        <p14:creationId xmlns:p14="http://schemas.microsoft.com/office/powerpoint/2010/main" val="34754322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324</Words>
  <Application>Microsoft Office PowerPoint</Application>
  <PresentationFormat>On-screen Show (4:3)</PresentationFormat>
  <Paragraphs>54</Paragraphs>
  <Slides>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DDoS(Distributed Denial-of-Service )</vt:lpstr>
      <vt:lpstr>DDoS(Distributed Denial-of-Service )</vt:lpstr>
      <vt:lpstr>DDoS(Distributed Denial-of-Service )</vt:lpstr>
      <vt:lpstr>DDoS(Distributed Denial-of-Service )</vt:lpstr>
      <vt:lpstr>DDoS(Distributed Denial-of-Service )</vt:lpstr>
      <vt:lpstr>DDoS(Distributed Denial-of-Service )</vt:lpstr>
      <vt:lpstr>DDoS(Distributed Senial-of-Service )</vt:lpstr>
      <vt:lpstr>REPORTED BY Dương Ngọc Vọng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DDoS(distributed denial-of-service )</dc:title>
  <dc:creator>Windows User</dc:creator>
  <cp:lastModifiedBy>Windows User</cp:lastModifiedBy>
  <cp:revision>9</cp:revision>
  <dcterms:created xsi:type="dcterms:W3CDTF">2019-05-31T00:44:19Z</dcterms:created>
  <dcterms:modified xsi:type="dcterms:W3CDTF">2019-05-31T01:37:36Z</dcterms:modified>
</cp:coreProperties>
</file>